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62" r:id="rId3"/>
    <p:sldId id="261" r:id="rId4"/>
    <p:sldId id="260" r:id="rId5"/>
    <p:sldId id="264" r:id="rId6"/>
    <p:sldId id="263" r:id="rId7"/>
    <p:sldId id="265" r:id="rId8"/>
    <p:sldId id="276" r:id="rId9"/>
    <p:sldId id="273" r:id="rId10"/>
    <p:sldId id="272" r:id="rId11"/>
    <p:sldId id="270" r:id="rId12"/>
    <p:sldId id="277" r:id="rId13"/>
    <p:sldId id="271" r:id="rId14"/>
    <p:sldId id="278" r:id="rId15"/>
    <p:sldId id="279" r:id="rId16"/>
    <p:sldId id="280" r:id="rId17"/>
    <p:sldId id="281" r:id="rId18"/>
    <p:sldId id="283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84" r:id="rId28"/>
    <p:sldId id="296" r:id="rId29"/>
    <p:sldId id="293" r:id="rId30"/>
    <p:sldId id="294" r:id="rId31"/>
    <p:sldId id="295" r:id="rId32"/>
    <p:sldId id="297" r:id="rId33"/>
    <p:sldId id="298" r:id="rId34"/>
    <p:sldId id="299" r:id="rId35"/>
    <p:sldId id="300" r:id="rId36"/>
    <p:sldId id="301" r:id="rId37"/>
    <p:sldId id="302" r:id="rId38"/>
    <p:sldId id="305" r:id="rId39"/>
    <p:sldId id="304" r:id="rId40"/>
    <p:sldId id="275" r:id="rId41"/>
    <p:sldId id="274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18"/>
    <p:restoredTop sz="79945"/>
  </p:normalViewPr>
  <p:slideViewPr>
    <p:cSldViewPr snapToGrid="0">
      <p:cViewPr varScale="1">
        <p:scale>
          <a:sx n="72" d="100"/>
          <a:sy n="72" d="100"/>
        </p:scale>
        <p:origin x="11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28B175-AB5D-AC4B-80A1-AE0A36F5B9F9}" type="datetimeFigureOut">
              <a:rPr lang="en-US" smtClean="0"/>
              <a:t>9/15/22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172B85-1A42-3745-AA0A-70E1DB50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018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72B85-1A42-3745-AA0A-70E1DB5066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694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72B85-1A42-3745-AA0A-70E1DB5066F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72B85-1A42-3745-AA0A-70E1DB5066F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805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72B85-1A42-3745-AA0A-70E1DB5066F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04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72B85-1A42-3745-AA0A-70E1DB5066F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22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72B85-1A42-3745-AA0A-70E1DB5066F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47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72B85-1A42-3745-AA0A-70E1DB5066F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37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72B85-1A42-3745-AA0A-70E1DB5066F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790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A9469-EE39-26B1-2CC4-763C4B529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0D4F51-3A11-6CE4-7440-891FD4489F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B366E-4830-7B90-8B8E-771C35CEA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F9224-4F4A-6D40-82C7-61C4ACE90D44}" type="datetimeFigureOut">
              <a:rPr lang="en-US" smtClean="0"/>
              <a:t>9/15/22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67A4C-1A98-60E9-9606-8ED10C7C4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9F0B0-A1C3-8034-82C1-DCCA08716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3535-5B7C-F448-8EB8-43C13D1B1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147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472B-F74B-D001-1CF1-1D777DEDF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F1C812-BF0A-41EF-0E08-BC185E1913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690AD-3415-6B79-6349-31508BEAE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F9224-4F4A-6D40-82C7-61C4ACE90D44}" type="datetimeFigureOut">
              <a:rPr lang="en-US" smtClean="0"/>
              <a:t>9/15/22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049D7-6438-3BAA-F3E7-6723691C8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26703-D71D-3FF8-C8ED-E6DE47FA0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3535-5B7C-F448-8EB8-43C13D1B1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555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DD90BA-6D35-62AD-3783-AFBBC7C4A5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007556-70F7-909D-7D25-9EB38AE974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44CAC-B14F-FD73-7D4D-96955C36A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F9224-4F4A-6D40-82C7-61C4ACE90D44}" type="datetimeFigureOut">
              <a:rPr lang="en-US" smtClean="0"/>
              <a:t>9/15/22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39DD8-CA0A-D74A-AC23-FE5F9CD8A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00B4C-321D-F8DB-3017-48B00C445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3535-5B7C-F448-8EB8-43C13D1B1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546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7141D-90E4-EA2C-6E35-33FEFDE2E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62D2E-0ED9-7C29-E698-3CAA68CE8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72367-4F12-5E14-348B-9E6CC50B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F9224-4F4A-6D40-82C7-61C4ACE90D44}" type="datetimeFigureOut">
              <a:rPr lang="en-US" smtClean="0"/>
              <a:t>9/15/22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23686-0CA8-AEAC-F3C6-277BE4228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DD25F-F5C7-A01F-B2B5-C4C656A4B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3535-5B7C-F448-8EB8-43C13D1B1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027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6B995-D8AF-8033-C815-881E34E5C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2A91FB-3C14-6911-A814-F54ADBB96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EB3CF-7FE8-FC65-9492-DD33235EC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F9224-4F4A-6D40-82C7-61C4ACE90D44}" type="datetimeFigureOut">
              <a:rPr lang="en-US" smtClean="0"/>
              <a:t>9/15/22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BEDD4A-E604-0954-2979-6E7F161BE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715E1-46E3-9D0E-CFDA-08F0A4FC7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3535-5B7C-F448-8EB8-43C13D1B1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402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2DD58-4455-419F-6720-04B237EEC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4091D-773D-73BC-9008-3793DF38A4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1568B0-3503-7FE4-42BC-703E5A2D05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87A41A-E5F0-0249-33C3-F9FB2E243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F9224-4F4A-6D40-82C7-61C4ACE90D44}" type="datetimeFigureOut">
              <a:rPr lang="en-US" smtClean="0"/>
              <a:t>9/15/22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35CD74-66CF-4486-CC53-3A8BF5687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8D9511-3E60-9B91-571D-181B507AF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3535-5B7C-F448-8EB8-43C13D1B1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038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FD296-D5EB-780B-F6D3-BC64481D9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79C020-9B91-26C9-FA76-2F001339E2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119407-EE50-8025-383B-987A034565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B00DFE-73CA-CCB4-7FFC-72D2684A3F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B9DAD7-D4D2-3FE5-1B85-BCD38778B7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57AE5C-307E-5A44-209C-14DFEEC88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F9224-4F4A-6D40-82C7-61C4ACE90D44}" type="datetimeFigureOut">
              <a:rPr lang="en-US" smtClean="0"/>
              <a:t>9/15/22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F279B6-7532-8736-24E6-5FD139794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C73891-84BE-B3C4-0290-FDF6D564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3535-5B7C-F448-8EB8-43C13D1B1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14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5B8C6-A9FD-1F3A-4546-766D0B323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4D4F43-9753-682F-91A3-2118E199A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F9224-4F4A-6D40-82C7-61C4ACE90D44}" type="datetimeFigureOut">
              <a:rPr lang="en-US" smtClean="0"/>
              <a:t>9/15/22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D23D83-6384-066B-4FAB-CDA41C141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5A99C8-2643-374D-5BA7-31E77E041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3535-5B7C-F448-8EB8-43C13D1B1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02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631E7-CBC8-8524-2AC6-04FFCA028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F9224-4F4A-6D40-82C7-61C4ACE90D44}" type="datetimeFigureOut">
              <a:rPr lang="en-US" smtClean="0"/>
              <a:t>9/15/22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7DB9C5-8A61-EF60-20C2-8A789BA6F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F245B0-0468-DE7E-52F1-6BA50F675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3535-5B7C-F448-8EB8-43C13D1B1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936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C3947-9FD5-2871-C491-92EB3C4B1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C87BA-7562-3F68-129F-3C38B570D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540E58-8AEF-C9C3-BB71-D8A6EA53F8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C6EB2-6254-7A09-7C9C-3E0211128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F9224-4F4A-6D40-82C7-61C4ACE90D44}" type="datetimeFigureOut">
              <a:rPr lang="en-US" smtClean="0"/>
              <a:t>9/15/22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30FC2-2341-CCAC-8981-14E936D0D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48580C-9207-8DB4-8A1D-60CFCA229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3535-5B7C-F448-8EB8-43C13D1B1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188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3F8E5-90E9-6BF0-BDBD-A82020511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4EC3FA-D16F-D1FE-46B6-8DC0185907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92682D-2E22-35C6-D930-67A8E2157E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8291A-4720-1903-3F88-718BB63DA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F9224-4F4A-6D40-82C7-61C4ACE90D44}" type="datetimeFigureOut">
              <a:rPr lang="en-US" smtClean="0"/>
              <a:t>9/15/22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9958C-9C9D-62CB-5165-EACD52535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B6591-CCDE-B383-8627-7297D89FB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3535-5B7C-F448-8EB8-43C13D1B1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99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A22D16-618D-F4A2-C0A1-CEB2D0A4C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9215C-414C-5F0D-CF8E-35F8FCC06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58065-39BD-E3E9-8DEF-5EAD61829B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F9224-4F4A-6D40-82C7-61C4ACE90D44}" type="datetimeFigureOut">
              <a:rPr lang="en-US" smtClean="0"/>
              <a:t>9/15/22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BA387-9CF1-D8E8-0D8E-3506578D86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779F81-EF5C-8DD5-52D3-2CAE9B2951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23535-5B7C-F448-8EB8-43C13D1B1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460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F8F10-3AC3-D257-4352-870A0175D8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Duke Classification:</a:t>
            </a:r>
            <a:br>
              <a:rPr lang="en-US" dirty="0"/>
            </a:br>
            <a:r>
              <a:rPr lang="en-US" dirty="0"/>
              <a:t>with “2D-picture”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BAF093-E466-AD77-E96B-7CEDCAD252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Yuhui Cao</a:t>
            </a:r>
          </a:p>
          <a:p>
            <a:r>
              <a:rPr lang="en-US"/>
              <a:t>20220816 Tue</a:t>
            </a:r>
          </a:p>
        </p:txBody>
      </p:sp>
    </p:spTree>
    <p:extLst>
      <p:ext uri="{BB962C8B-B14F-4D97-AF65-F5344CB8AC3E}">
        <p14:creationId xmlns:p14="http://schemas.microsoft.com/office/powerpoint/2010/main" val="819718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E7B4D-ED11-5183-BBB4-96357F9A8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843682" cy="1325563"/>
          </a:xfrm>
        </p:spPr>
        <p:txBody>
          <a:bodyPr/>
          <a:lstStyle/>
          <a:p>
            <a:r>
              <a:rPr lang="en-US" dirty="0"/>
              <a:t>Part 3: Transfer study of </a:t>
            </a:r>
            <a:r>
              <a:rPr lang="en-US" b="1" dirty="0">
                <a:solidFill>
                  <a:srgbClr val="FF0000"/>
                </a:solidFill>
              </a:rPr>
              <a:t>VGG</a:t>
            </a:r>
            <a:r>
              <a:rPr lang="en-US" altLang="zh-CN" b="1" dirty="0">
                <a:solidFill>
                  <a:srgbClr val="FF0000"/>
                </a:solidFill>
              </a:rPr>
              <a:t>16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AE33C34-85C1-6D15-BD77-C50A2E9D5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14" y="1545681"/>
            <a:ext cx="8128610" cy="5178411"/>
          </a:xfrm>
          <a:prstGeom prst="rect">
            <a:avLst/>
          </a:prstGeom>
        </p:spPr>
      </p:pic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01A69D7-4EAF-4B23-CF88-311DCFDFF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6890" y="4969563"/>
            <a:ext cx="2462741" cy="1666773"/>
          </a:xfrm>
          <a:prstGeom prst="rect">
            <a:avLst/>
          </a:prstGeom>
        </p:spPr>
      </p:pic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4FD63554-3BB2-34E7-A72A-0CEFE61D6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7124" y="3267639"/>
            <a:ext cx="2462152" cy="166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18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B3E5B-C74A-E18C-A943-585F32BBB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953" y="1893955"/>
            <a:ext cx="7566212" cy="1325563"/>
          </a:xfrm>
        </p:spPr>
        <p:txBody>
          <a:bodyPr>
            <a:noAutofit/>
          </a:bodyPr>
          <a:lstStyle/>
          <a:p>
            <a:r>
              <a:rPr lang="en-US" sz="3200" dirty="0"/>
              <a:t>Dimension construction: resize to 224 X 224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F26FF-6378-A415-BB79-5F68C58CD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659" y="3643263"/>
            <a:ext cx="2922473" cy="25475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1. 10 X 10</a:t>
            </a:r>
          </a:p>
          <a:p>
            <a:pPr marL="0" indent="0">
              <a:buNone/>
            </a:pPr>
            <a:r>
              <a:rPr lang="en-US" sz="2400" dirty="0"/>
              <a:t>2. 224 X 224</a:t>
            </a:r>
          </a:p>
          <a:p>
            <a:pPr marL="0" indent="0">
              <a:buNone/>
            </a:pPr>
            <a:r>
              <a:rPr lang="en-US" sz="2400" dirty="0"/>
              <a:t>3. 224 X 224 X 3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F0"/>
                </a:solidFill>
              </a:rPr>
              <a:t>- repeat </a:t>
            </a:r>
            <a:r>
              <a:rPr lang="en-US" sz="2000" b="1" dirty="0" err="1">
                <a:solidFill>
                  <a:srgbClr val="00B0F0"/>
                </a:solidFill>
              </a:rPr>
              <a:t>thr</a:t>
            </a:r>
            <a:r>
              <a:rPr lang="en-US" sz="2000" dirty="0">
                <a:solidFill>
                  <a:srgbClr val="00B0F0"/>
                </a:solidFill>
              </a:rPr>
              <a:t> 3 times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F0"/>
                </a:solidFill>
              </a:rPr>
              <a:t>- </a:t>
            </a:r>
            <a:r>
              <a:rPr lang="en-US" sz="2000" dirty="0">
                <a:solidFill>
                  <a:srgbClr val="FF0000"/>
                </a:solidFill>
              </a:rPr>
              <a:t>future</a:t>
            </a:r>
            <a:r>
              <a:rPr lang="en-US" sz="2000" dirty="0">
                <a:solidFill>
                  <a:srgbClr val="00B0F0"/>
                </a:solidFill>
              </a:rPr>
              <a:t>: use </a:t>
            </a:r>
            <a:r>
              <a:rPr lang="en-US" sz="2000" b="1" dirty="0" err="1">
                <a:solidFill>
                  <a:srgbClr val="00B0F0"/>
                </a:solidFill>
              </a:rPr>
              <a:t>thr</a:t>
            </a:r>
            <a:r>
              <a:rPr lang="en-US" sz="2000" dirty="0">
                <a:solidFill>
                  <a:srgbClr val="00B0F0"/>
                </a:solidFill>
              </a:rPr>
              <a:t>, </a:t>
            </a:r>
            <a:r>
              <a:rPr lang="en-US" sz="2000" b="1" dirty="0">
                <a:solidFill>
                  <a:srgbClr val="00B0F0"/>
                </a:solidFill>
              </a:rPr>
              <a:t>TD</a:t>
            </a:r>
            <a:r>
              <a:rPr lang="en-US" sz="2000" dirty="0">
                <a:solidFill>
                  <a:srgbClr val="00B0F0"/>
                </a:solidFill>
              </a:rPr>
              <a:t>, </a:t>
            </a:r>
            <a:r>
              <a:rPr lang="en-US" sz="2000" b="1" dirty="0">
                <a:solidFill>
                  <a:srgbClr val="00B0F0"/>
                </a:solidFill>
              </a:rPr>
              <a:t>PD</a:t>
            </a:r>
          </a:p>
          <a:p>
            <a:pPr marL="0" indent="0">
              <a:buNone/>
            </a:pPr>
            <a:r>
              <a:rPr lang="en-US" sz="2400" dirty="0"/>
              <a:t>4. 500 X 224 X 224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0F6BD5-8F28-5793-D346-60876CD86A65}"/>
              </a:ext>
            </a:extLst>
          </p:cNvPr>
          <p:cNvSpPr/>
          <p:nvPr/>
        </p:nvSpPr>
        <p:spPr>
          <a:xfrm>
            <a:off x="788659" y="3643263"/>
            <a:ext cx="1775247" cy="857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DDC62FD-1563-6BD8-000D-D1F46D5D0652}"/>
              </a:ext>
            </a:extLst>
          </p:cNvPr>
          <p:cNvCxnSpPr>
            <a:cxnSpLocks/>
          </p:cNvCxnSpPr>
          <p:nvPr/>
        </p:nvCxnSpPr>
        <p:spPr>
          <a:xfrm>
            <a:off x="2563906" y="4069975"/>
            <a:ext cx="127298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6E9D36F2-9399-695A-1A7B-985AD1370EA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88436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Part 3: Transfer study of </a:t>
            </a:r>
            <a:r>
              <a:rPr lang="en-US" b="1" dirty="0">
                <a:solidFill>
                  <a:srgbClr val="FF0000"/>
                </a:solidFill>
              </a:rPr>
              <a:t>VGG</a:t>
            </a:r>
            <a:r>
              <a:rPr lang="en-US" altLang="zh-CN" b="1" dirty="0">
                <a:solidFill>
                  <a:srgbClr val="FF0000"/>
                </a:solidFill>
              </a:rPr>
              <a:t>16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35A49C-167D-6477-7F2B-103F218A5480}"/>
              </a:ext>
            </a:extLst>
          </p:cNvPr>
          <p:cNvSpPr/>
          <p:nvPr/>
        </p:nvSpPr>
        <p:spPr>
          <a:xfrm>
            <a:off x="3857314" y="4486730"/>
            <a:ext cx="3834404" cy="43030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Method 2 – Up-sample smaller </a:t>
            </a:r>
            <a:r>
              <a:rPr lang="en-US" dirty="0" err="1">
                <a:solidFill>
                  <a:schemeClr val="tx1"/>
                </a:solidFill>
              </a:rPr>
              <a:t>img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ACD4F0-8B15-6914-18B8-ED03CBDB3432}"/>
              </a:ext>
            </a:extLst>
          </p:cNvPr>
          <p:cNvSpPr/>
          <p:nvPr/>
        </p:nvSpPr>
        <p:spPr>
          <a:xfrm>
            <a:off x="3857314" y="3854822"/>
            <a:ext cx="3834404" cy="43030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Method 1 - pad with 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FE5E5D-E1C3-6AB8-5B2A-7810400476B1}"/>
              </a:ext>
            </a:extLst>
          </p:cNvPr>
          <p:cNvSpPr/>
          <p:nvPr/>
        </p:nvSpPr>
        <p:spPr>
          <a:xfrm>
            <a:off x="3857314" y="5118638"/>
            <a:ext cx="3834404" cy="43030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Method </a:t>
            </a:r>
            <a:r>
              <a:rPr lang="en-US" altLang="zh-CN" dirty="0">
                <a:solidFill>
                  <a:schemeClr val="tx1"/>
                </a:solidFill>
              </a:rPr>
              <a:t>3</a:t>
            </a:r>
            <a:r>
              <a:rPr lang="en-US" dirty="0">
                <a:solidFill>
                  <a:schemeClr val="tx1"/>
                </a:solidFill>
              </a:rPr>
              <a:t> –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Interpolating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smaller </a:t>
            </a:r>
            <a:r>
              <a:rPr lang="en-US" dirty="0" err="1">
                <a:solidFill>
                  <a:schemeClr val="tx1"/>
                </a:solidFill>
              </a:rPr>
              <a:t>img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537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1713689-030B-3F04-C2B5-79848FCEB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843682" cy="1325563"/>
          </a:xfrm>
        </p:spPr>
        <p:txBody>
          <a:bodyPr/>
          <a:lstStyle/>
          <a:p>
            <a:r>
              <a:rPr lang="en-US" dirty="0"/>
              <a:t>Result 0. </a:t>
            </a:r>
            <a:r>
              <a:rPr lang="en-US" b="1" dirty="0">
                <a:solidFill>
                  <a:srgbClr val="FF0000"/>
                </a:solidFill>
              </a:rPr>
              <a:t>Pad with </a:t>
            </a:r>
            <a:r>
              <a:rPr lang="en-US" b="1" dirty="0" err="1">
                <a:solidFill>
                  <a:srgbClr val="FF0000"/>
                </a:solidFill>
              </a:rPr>
              <a:t>NaN</a:t>
            </a:r>
            <a:r>
              <a:rPr lang="en-US" b="1" dirty="0">
                <a:solidFill>
                  <a:srgbClr val="FF0000"/>
                </a:solidFill>
              </a:rPr>
              <a:t> is not better ~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F76A08-4302-F912-60BE-AAFE8D9FC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99" y="1828800"/>
            <a:ext cx="10747225" cy="362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22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2F730-227F-74C7-0562-F17F3ECCD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462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Model 1: a simple sequential model using only the VGG16 architecture</a:t>
            </a:r>
          </a:p>
          <a:p>
            <a:pPr marL="0" indent="0">
              <a:buNone/>
            </a:pPr>
            <a:r>
              <a:rPr lang="en-US" b="1" dirty="0"/>
              <a:t>Model 2: add a few more dense layers</a:t>
            </a:r>
          </a:p>
          <a:p>
            <a:pPr marL="0" indent="0">
              <a:buNone/>
            </a:pPr>
            <a:r>
              <a:rPr lang="en-US" b="1" dirty="0"/>
              <a:t>Model 3: add dropout and another fully connected layer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DFF6B45-CB8A-2495-CAFA-059BB2D33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843682" cy="1325563"/>
          </a:xfrm>
        </p:spPr>
        <p:txBody>
          <a:bodyPr/>
          <a:lstStyle/>
          <a:p>
            <a:r>
              <a:rPr lang="en-US" dirty="0"/>
              <a:t>Result 1. </a:t>
            </a:r>
            <a:r>
              <a:rPr lang="en-US" dirty="0">
                <a:solidFill>
                  <a:srgbClr val="FF0000"/>
                </a:solidFill>
              </a:rPr>
              <a:t>Method 1 - pad with 0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2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FDA6FE0-4495-01F3-80C1-F0ED0A759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407" y="3792534"/>
            <a:ext cx="4448703" cy="29064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D1AF57-134E-1872-8F14-E91E69748E75}"/>
              </a:ext>
            </a:extLst>
          </p:cNvPr>
          <p:cNvSpPr txBox="1"/>
          <p:nvPr/>
        </p:nvSpPr>
        <p:spPr>
          <a:xfrm>
            <a:off x="2133600" y="5181244"/>
            <a:ext cx="2619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Image</a:t>
            </a:r>
            <a:r>
              <a:rPr lang="zh-CN" altLang="en-US" b="1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4047840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E7B4D-ED11-5183-BBB4-96357F9A8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Part 3: Transfer study of </a:t>
            </a:r>
            <a:r>
              <a:rPr lang="en-US" sz="33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VGG</a:t>
            </a:r>
            <a:r>
              <a:rPr lang="en-US" altLang="zh-CN" sz="33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16</a:t>
            </a:r>
            <a:r>
              <a:rPr lang="en-US" altLang="zh-CN" sz="33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altLang="zh-CN" sz="3300" b="1" kern="1200" dirty="0">
                <a:solidFill>
                  <a:srgbClr val="00B0F0"/>
                </a:solidFill>
                <a:latin typeface="+mj-lt"/>
                <a:ea typeface="+mj-ea"/>
                <a:cs typeface="+mj-cs"/>
              </a:rPr>
              <a:t>model 1</a:t>
            </a:r>
            <a:endParaRPr lang="en-US" sz="3300" b="1" kern="1200" dirty="0">
              <a:solidFill>
                <a:srgbClr val="00B0F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B232771C-7B98-907A-3F2B-7F449E223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825742"/>
            <a:ext cx="6780700" cy="52041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86FD9A-50E4-0968-0AC3-D14015F2380D}"/>
              </a:ext>
            </a:extLst>
          </p:cNvPr>
          <p:cNvSpPr txBox="1"/>
          <p:nvPr/>
        </p:nvSpPr>
        <p:spPr>
          <a:xfrm>
            <a:off x="1028700" y="5283981"/>
            <a:ext cx="2628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epochs = 15</a:t>
            </a:r>
          </a:p>
          <a:p>
            <a:r>
              <a:rPr lang="en-US" dirty="0" err="1"/>
              <a:t>batch_size</a:t>
            </a:r>
            <a:r>
              <a:rPr lang="zh-CN" altLang="en-US" dirty="0"/>
              <a:t> </a:t>
            </a:r>
            <a:r>
              <a:rPr lang="en-US" dirty="0"/>
              <a:t>=</a:t>
            </a:r>
            <a:r>
              <a:rPr lang="zh-CN" altLang="en-US" dirty="0"/>
              <a:t> </a:t>
            </a:r>
            <a:r>
              <a:rPr lang="en-US" dirty="0"/>
              <a:t>3</a:t>
            </a:r>
            <a:r>
              <a:rPr lang="en-US" altLang="zh-CN" dirty="0"/>
              <a:t>2 (default)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349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E7B4D-ED11-5183-BBB4-96357F9A8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Part 3: Transfer study of </a:t>
            </a:r>
            <a:r>
              <a:rPr lang="en-US" sz="33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VGG</a:t>
            </a:r>
            <a:r>
              <a:rPr lang="en-US" altLang="zh-CN" sz="33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16</a:t>
            </a:r>
            <a:r>
              <a:rPr lang="en-US" altLang="zh-CN" sz="33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altLang="zh-CN" sz="3300" b="1" kern="1200" dirty="0">
                <a:solidFill>
                  <a:srgbClr val="00B0F0"/>
                </a:solidFill>
                <a:latin typeface="+mj-lt"/>
                <a:ea typeface="+mj-ea"/>
                <a:cs typeface="+mj-cs"/>
              </a:rPr>
              <a:t>model 2</a:t>
            </a:r>
            <a:endParaRPr lang="en-US" sz="3300" b="1" kern="1200" dirty="0">
              <a:solidFill>
                <a:srgbClr val="00B0F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picture containing website&#10;&#10;Description automatically generated">
            <a:extLst>
              <a:ext uri="{FF2B5EF4-FFF2-40B4-BE49-F238E27FC236}">
                <a16:creationId xmlns:a16="http://schemas.microsoft.com/office/drawing/2014/main" id="{EF911325-F26B-1F0A-C656-11B2016ED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825742"/>
            <a:ext cx="6780700" cy="52041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C68348-5CD6-ACD1-0933-B14954AE49D9}"/>
              </a:ext>
            </a:extLst>
          </p:cNvPr>
          <p:cNvSpPr txBox="1"/>
          <p:nvPr/>
        </p:nvSpPr>
        <p:spPr>
          <a:xfrm>
            <a:off x="1028700" y="5283981"/>
            <a:ext cx="2628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epochs = 15</a:t>
            </a:r>
          </a:p>
          <a:p>
            <a:r>
              <a:rPr lang="en-US" dirty="0" err="1"/>
              <a:t>batch_size</a:t>
            </a:r>
            <a:r>
              <a:rPr lang="zh-CN" altLang="en-US" dirty="0"/>
              <a:t> </a:t>
            </a:r>
            <a:r>
              <a:rPr lang="en-US" dirty="0"/>
              <a:t>=</a:t>
            </a:r>
            <a:r>
              <a:rPr lang="zh-CN" altLang="en-US" dirty="0"/>
              <a:t> </a:t>
            </a:r>
            <a:r>
              <a:rPr lang="en-US" dirty="0"/>
              <a:t>3</a:t>
            </a:r>
            <a:r>
              <a:rPr lang="en-US" altLang="zh-CN" dirty="0"/>
              <a:t>2 (default)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650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E7B4D-ED11-5183-BBB4-96357F9A8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Part 3: Transfer study of </a:t>
            </a:r>
            <a:r>
              <a:rPr lang="en-US" sz="33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VGG</a:t>
            </a:r>
            <a:r>
              <a:rPr lang="en-US" altLang="zh-CN" sz="33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16</a:t>
            </a:r>
            <a:r>
              <a:rPr lang="en-US" altLang="zh-CN" sz="33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altLang="zh-CN" sz="3300" b="1" kern="1200" dirty="0">
                <a:solidFill>
                  <a:srgbClr val="00B0F0"/>
                </a:solidFill>
                <a:latin typeface="+mj-lt"/>
                <a:ea typeface="+mj-ea"/>
                <a:cs typeface="+mj-cs"/>
              </a:rPr>
              <a:t>model 3</a:t>
            </a:r>
            <a:endParaRPr lang="en-US" sz="3300" b="1" kern="1200" dirty="0">
              <a:solidFill>
                <a:srgbClr val="00B0F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7443B7E0-8442-5D24-E40B-F3D1F0522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825742"/>
            <a:ext cx="6780700" cy="52041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B15C2E-C864-1504-4BE3-E4548E500174}"/>
              </a:ext>
            </a:extLst>
          </p:cNvPr>
          <p:cNvSpPr txBox="1"/>
          <p:nvPr/>
        </p:nvSpPr>
        <p:spPr>
          <a:xfrm>
            <a:off x="1028700" y="5283981"/>
            <a:ext cx="2628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epochs = 15</a:t>
            </a:r>
          </a:p>
          <a:p>
            <a:r>
              <a:rPr lang="en-US" dirty="0" err="1"/>
              <a:t>batch_size</a:t>
            </a:r>
            <a:r>
              <a:rPr lang="zh-CN" altLang="en-US" dirty="0"/>
              <a:t> </a:t>
            </a:r>
            <a:r>
              <a:rPr lang="en-US" dirty="0"/>
              <a:t>=</a:t>
            </a:r>
            <a:r>
              <a:rPr lang="zh-CN" altLang="en-US" dirty="0"/>
              <a:t> </a:t>
            </a:r>
            <a:r>
              <a:rPr lang="en-US" dirty="0"/>
              <a:t>3</a:t>
            </a:r>
            <a:r>
              <a:rPr lang="en-US" altLang="zh-CN" dirty="0"/>
              <a:t>2 (default)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626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E7B4D-ED11-5183-BBB4-96357F9A8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46834" cy="1325563"/>
          </a:xfrm>
        </p:spPr>
        <p:txBody>
          <a:bodyPr/>
          <a:lstStyle/>
          <a:p>
            <a:r>
              <a:rPr lang="en-US" dirty="0"/>
              <a:t>Test:</a:t>
            </a:r>
            <a:r>
              <a:rPr lang="en-US" dirty="0">
                <a:solidFill>
                  <a:srgbClr val="FF0000"/>
                </a:solidFill>
              </a:rPr>
              <a:t> Method 1 - pad with 0 </a:t>
            </a:r>
            <a:r>
              <a:rPr lang="en-US" dirty="0">
                <a:solidFill>
                  <a:srgbClr val="00B050"/>
                </a:solidFill>
              </a:rPr>
              <a:t>(on UAB)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246EA-DEF7-ECB4-6CF9-066BADA36EE0}"/>
              </a:ext>
            </a:extLst>
          </p:cNvPr>
          <p:cNvSpPr txBox="1"/>
          <p:nvPr/>
        </p:nvSpPr>
        <p:spPr>
          <a:xfrm>
            <a:off x="7535008" y="5442033"/>
            <a:ext cx="28399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model1.save("VGG1.h5")</a:t>
            </a:r>
          </a:p>
          <a:p>
            <a:r>
              <a:rPr lang="en-US" dirty="0"/>
              <a:t>model2.save("VGG2.h5")</a:t>
            </a:r>
          </a:p>
          <a:p>
            <a:r>
              <a:rPr lang="en-US" dirty="0"/>
              <a:t>model3.save("VGG3.h5")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5023CF-84C5-8610-4012-FF2E2BC0F521}"/>
              </a:ext>
            </a:extLst>
          </p:cNvPr>
          <p:cNvSpPr txBox="1"/>
          <p:nvPr/>
        </p:nvSpPr>
        <p:spPr>
          <a:xfrm>
            <a:off x="2079869" y="5503174"/>
            <a:ext cx="42330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Validation</a:t>
            </a:r>
            <a:r>
              <a:rPr lang="zh-CN" altLang="en-US" sz="2400" dirty="0"/>
              <a:t> </a:t>
            </a:r>
            <a:r>
              <a:rPr lang="en-US" altLang="zh-CN" sz="2400" dirty="0"/>
              <a:t>on Duke (100)</a:t>
            </a:r>
          </a:p>
          <a:p>
            <a:r>
              <a:rPr lang="en-US" sz="2400" dirty="0"/>
              <a:t>Test on UAB (301)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78124ECD-98D4-A2B4-A63E-870A8DEDB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86" y="2227263"/>
            <a:ext cx="10505848" cy="2159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4B9DB5-367C-2644-22FA-D3AF399AA718}"/>
              </a:ext>
            </a:extLst>
          </p:cNvPr>
          <p:cNvSpPr/>
          <p:nvPr/>
        </p:nvSpPr>
        <p:spPr>
          <a:xfrm>
            <a:off x="779186" y="3231933"/>
            <a:ext cx="10505848" cy="922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77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2F730-227F-74C7-0562-F17F3ECCD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Model 1: a simple sequential model using only the VGG16 architecture</a:t>
            </a:r>
          </a:p>
          <a:p>
            <a:pPr marL="0" indent="0">
              <a:buNone/>
            </a:pPr>
            <a:r>
              <a:rPr lang="en-US" b="1" dirty="0"/>
              <a:t>Model 2: add a few more dense layers</a:t>
            </a:r>
          </a:p>
          <a:p>
            <a:pPr marL="0" indent="0">
              <a:buNone/>
            </a:pPr>
            <a:r>
              <a:rPr lang="en-US" b="1" dirty="0"/>
              <a:t>Model 3: add dropout and another fully connected layer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DFF6B45-CB8A-2495-CAFA-059BB2D33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Result 2. </a:t>
            </a:r>
            <a:r>
              <a:rPr lang="en-US" dirty="0">
                <a:solidFill>
                  <a:srgbClr val="FF0000"/>
                </a:solidFill>
              </a:rPr>
              <a:t>Method 2 – Up-sample smaller </a:t>
            </a:r>
            <a:r>
              <a:rPr lang="en-US" dirty="0" err="1">
                <a:solidFill>
                  <a:srgbClr val="FF0000"/>
                </a:solidFill>
              </a:rPr>
              <a:t>img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981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7F6A44-7FCD-2684-1316-856E1087A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3" y="1226151"/>
            <a:ext cx="3771202" cy="2444298"/>
          </a:xfrm>
          <a:prstGeom prst="rect">
            <a:avLst/>
          </a:prstGeom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F0E2C844-00C8-0BD0-07C1-1FD7105FF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573" y="1226149"/>
            <a:ext cx="3920853" cy="2444299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AD5C325D-16F4-DE1E-B508-8871D82E1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6314" y="1226149"/>
            <a:ext cx="3920853" cy="2444299"/>
          </a:xfrm>
          <a:prstGeom prst="rect">
            <a:avLst/>
          </a:prstGeom>
        </p:spPr>
      </p:pic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A84DBEE8-469D-9B76-9B3E-100E7C8AA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570" y="3990125"/>
            <a:ext cx="3611575" cy="2444298"/>
          </a:xfrm>
          <a:prstGeom prst="rect">
            <a:avLst/>
          </a:prstGeom>
        </p:spPr>
      </p:pic>
      <p:pic>
        <p:nvPicPr>
          <p:cNvPr id="15" name="Picture 14" descr="A picture containing shape&#10;&#10;Description automatically generated">
            <a:extLst>
              <a:ext uri="{FF2B5EF4-FFF2-40B4-BE49-F238E27FC236}">
                <a16:creationId xmlns:a16="http://schemas.microsoft.com/office/drawing/2014/main" id="{D73FAF85-E6D9-9CB2-DD2A-CA9E1887F0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5573" y="3990125"/>
            <a:ext cx="3741272" cy="2444297"/>
          </a:xfrm>
          <a:prstGeom prst="rect">
            <a:avLst/>
          </a:prstGeom>
        </p:spPr>
      </p:pic>
      <p:pic>
        <p:nvPicPr>
          <p:cNvPr id="17" name="Picture 16" descr="A picture containing shape&#10;&#10;Description automatically generated">
            <a:extLst>
              <a:ext uri="{FF2B5EF4-FFF2-40B4-BE49-F238E27FC236}">
                <a16:creationId xmlns:a16="http://schemas.microsoft.com/office/drawing/2014/main" id="{105A067B-B1C2-FB8D-8728-CA10F4C12B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2732" y="3990125"/>
            <a:ext cx="3741272" cy="244429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8AF503-C033-DBEB-AA56-98AB95109640}"/>
              </a:ext>
            </a:extLst>
          </p:cNvPr>
          <p:cNvSpPr txBox="1"/>
          <p:nvPr/>
        </p:nvSpPr>
        <p:spPr>
          <a:xfrm>
            <a:off x="4489514" y="389055"/>
            <a:ext cx="37712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Image</a:t>
            </a:r>
            <a:r>
              <a:rPr lang="zh-CN" altLang="en-US" sz="3200" b="1" dirty="0">
                <a:solidFill>
                  <a:srgbClr val="00B050"/>
                </a:solidFill>
              </a:rPr>
              <a:t> </a:t>
            </a:r>
            <a:r>
              <a:rPr lang="en-US" sz="3200" b="1" dirty="0">
                <a:solidFill>
                  <a:srgbClr val="00B050"/>
                </a:solidFill>
              </a:rPr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182584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DD5E1-57F6-D7F6-4D06-D80F8BEF6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F3831-1D84-0206-3DF2-FEDF1C89F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1. Convert Threshold to “2D picture”</a:t>
            </a:r>
          </a:p>
          <a:p>
            <a:r>
              <a:rPr lang="en-US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Shallow Neural Network (SNN)</a:t>
            </a:r>
          </a:p>
          <a:p>
            <a:pPr marL="0" indent="0">
              <a:buNone/>
            </a:pPr>
            <a:r>
              <a:rPr lang="zh-CN" altLang="en-US" dirty="0">
                <a:solidFill>
                  <a:srgbClr val="7030A0"/>
                </a:solidFill>
              </a:rPr>
              <a:t>               </a:t>
            </a:r>
            <a:r>
              <a:rPr lang="en-US" altLang="zh-CN" sz="2400" dirty="0">
                <a:solidFill>
                  <a:srgbClr val="7030A0"/>
                </a:solidFill>
              </a:rPr>
              <a:t>-</a:t>
            </a:r>
            <a:r>
              <a:rPr lang="zh-CN" altLang="en-US" sz="2400" dirty="0">
                <a:solidFill>
                  <a:srgbClr val="7030A0"/>
                </a:solidFill>
              </a:rPr>
              <a:t> </a:t>
            </a:r>
            <a:r>
              <a:rPr lang="en-US" altLang="zh-CN" sz="2400" dirty="0">
                <a:solidFill>
                  <a:srgbClr val="7030A0"/>
                </a:solidFill>
              </a:rPr>
              <a:t>Train on Duke (400)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7030A0"/>
                </a:solidFill>
              </a:rPr>
              <a:t>                  - Validate on Duke (100)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7030A0"/>
                </a:solidFill>
              </a:rPr>
              <a:t>                  - Test on UAB (301)</a:t>
            </a:r>
          </a:p>
          <a:p>
            <a:r>
              <a:rPr lang="en-US" dirty="0"/>
              <a:t>Part </a:t>
            </a:r>
            <a:r>
              <a:rPr lang="en-US" altLang="zh-CN" dirty="0"/>
              <a:t>3</a:t>
            </a:r>
            <a:r>
              <a:rPr lang="en-US" dirty="0"/>
              <a:t>: Transfer study of </a:t>
            </a:r>
            <a:r>
              <a:rPr lang="en-US" b="1" dirty="0">
                <a:solidFill>
                  <a:srgbClr val="FF0000"/>
                </a:solidFill>
              </a:rPr>
              <a:t>VGG</a:t>
            </a:r>
            <a:r>
              <a:rPr lang="en-US" altLang="zh-CN" b="1" dirty="0">
                <a:solidFill>
                  <a:srgbClr val="FF0000"/>
                </a:solidFill>
              </a:rPr>
              <a:t>16</a:t>
            </a:r>
          </a:p>
          <a:p>
            <a:pPr marL="0" indent="0">
              <a:buNone/>
            </a:pP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              </a:t>
            </a:r>
            <a:r>
              <a:rPr lang="en-US" altLang="zh-CN" sz="2400" dirty="0">
                <a:solidFill>
                  <a:srgbClr val="7030A0"/>
                </a:solidFill>
              </a:rPr>
              <a:t>-</a:t>
            </a:r>
            <a:r>
              <a:rPr lang="zh-CN" altLang="en-US" sz="2400" dirty="0">
                <a:solidFill>
                  <a:srgbClr val="7030A0"/>
                </a:solidFill>
              </a:rPr>
              <a:t> </a:t>
            </a:r>
            <a:r>
              <a:rPr lang="en-US" altLang="zh-CN" sz="2400" dirty="0">
                <a:solidFill>
                  <a:srgbClr val="7030A0"/>
                </a:solidFill>
              </a:rPr>
              <a:t>Train on Duke (400)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7030A0"/>
                </a:solidFill>
              </a:rPr>
              <a:t>                  - Validate on Duke (100)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7030A0"/>
                </a:solidFill>
              </a:rPr>
              <a:t>                  - Test on UAB (301)</a:t>
            </a:r>
            <a:r>
              <a:rPr lang="en-US" altLang="zh-CN" sz="2400" dirty="0">
                <a:solidFill>
                  <a:srgbClr val="7030A0"/>
                </a:solidFill>
              </a:rPr>
              <a:t>1a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BBD21F-CE23-C991-1792-2CDACEE176C1}"/>
              </a:ext>
            </a:extLst>
          </p:cNvPr>
          <p:cNvSpPr/>
          <p:nvPr/>
        </p:nvSpPr>
        <p:spPr>
          <a:xfrm>
            <a:off x="5363384" y="5544565"/>
            <a:ext cx="3559487" cy="43030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Method 2 – Up-sample smaller </a:t>
            </a:r>
            <a:r>
              <a:rPr lang="en-US" dirty="0" err="1">
                <a:solidFill>
                  <a:schemeClr val="tx1"/>
                </a:solidFill>
              </a:rPr>
              <a:t>img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FABE0C-B86A-1047-0D04-08841DF9CC81}"/>
              </a:ext>
            </a:extLst>
          </p:cNvPr>
          <p:cNvSpPr/>
          <p:nvPr/>
        </p:nvSpPr>
        <p:spPr>
          <a:xfrm>
            <a:off x="5363384" y="4912657"/>
            <a:ext cx="3559487" cy="43030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Method 1 - pad with 0</a:t>
            </a:r>
          </a:p>
        </p:txBody>
      </p:sp>
    </p:spTree>
    <p:extLst>
      <p:ext uri="{BB962C8B-B14F-4D97-AF65-F5344CB8AC3E}">
        <p14:creationId xmlns:p14="http://schemas.microsoft.com/office/powerpoint/2010/main" val="2918363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E3CCD79-F68E-5224-9F27-519AB4013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250" y="381000"/>
            <a:ext cx="7772400" cy="59692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0463C3-F93D-30C0-5910-3839D104EE71}"/>
              </a:ext>
            </a:extLst>
          </p:cNvPr>
          <p:cNvSpPr txBox="1"/>
          <p:nvPr/>
        </p:nvSpPr>
        <p:spPr>
          <a:xfrm>
            <a:off x="10064750" y="381000"/>
            <a:ext cx="14881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Model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1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105571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6894A26-814A-7D58-F516-66539E5BF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438" y="344021"/>
            <a:ext cx="10648951" cy="5734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7D6904-40C3-A6D9-33D7-90168D1799BF}"/>
              </a:ext>
            </a:extLst>
          </p:cNvPr>
          <p:cNvSpPr txBox="1"/>
          <p:nvPr/>
        </p:nvSpPr>
        <p:spPr>
          <a:xfrm>
            <a:off x="1063438" y="5042647"/>
            <a:ext cx="14881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Model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1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708957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D29BE91-CBC9-9A56-444A-BE8A972D3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250" y="381000"/>
            <a:ext cx="7772400" cy="59692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B64C9B-101F-9FCB-DD45-4A278F5FA844}"/>
              </a:ext>
            </a:extLst>
          </p:cNvPr>
          <p:cNvSpPr txBox="1"/>
          <p:nvPr/>
        </p:nvSpPr>
        <p:spPr>
          <a:xfrm>
            <a:off x="10064750" y="381000"/>
            <a:ext cx="14881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Model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2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15422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3B246EE-B1CD-A6C5-2BC4-AD119D3D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49" y="381000"/>
            <a:ext cx="10947953" cy="58584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50DF71-D231-84D5-AF97-898F58AB3548}"/>
              </a:ext>
            </a:extLst>
          </p:cNvPr>
          <p:cNvSpPr txBox="1"/>
          <p:nvPr/>
        </p:nvSpPr>
        <p:spPr>
          <a:xfrm>
            <a:off x="1063438" y="5042647"/>
            <a:ext cx="14881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Model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2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480717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hiteboard&#10;&#10;Description automatically generated">
            <a:extLst>
              <a:ext uri="{FF2B5EF4-FFF2-40B4-BE49-F238E27FC236}">
                <a16:creationId xmlns:a16="http://schemas.microsoft.com/office/drawing/2014/main" id="{9E5B61B2-DA66-657F-7D11-A25E31F23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250" y="381000"/>
            <a:ext cx="7772400" cy="59692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D1B133-1DD7-1015-AF51-F452D9BB2E12}"/>
              </a:ext>
            </a:extLst>
          </p:cNvPr>
          <p:cNvSpPr txBox="1"/>
          <p:nvPr/>
        </p:nvSpPr>
        <p:spPr>
          <a:xfrm>
            <a:off x="10064750" y="381000"/>
            <a:ext cx="14881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Model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3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89603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7AC327B-D098-7400-E77E-54DDA07F9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381000"/>
            <a:ext cx="11014964" cy="58942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27CB56-31EF-6C46-2C03-6113656E974A}"/>
              </a:ext>
            </a:extLst>
          </p:cNvPr>
          <p:cNvSpPr txBox="1"/>
          <p:nvPr/>
        </p:nvSpPr>
        <p:spPr>
          <a:xfrm>
            <a:off x="1063438" y="5042647"/>
            <a:ext cx="14881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Model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3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49359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9C284-7E57-6A49-FA2A-6AB12C8D0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9" y="76281"/>
            <a:ext cx="2524398" cy="1087152"/>
          </a:xfrm>
        </p:spPr>
        <p:txBody>
          <a:bodyPr>
            <a:normAutofit/>
          </a:bodyPr>
          <a:lstStyle/>
          <a:p>
            <a:r>
              <a:rPr lang="en-US" sz="3200" b="1" dirty="0"/>
              <a:t>Model 1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A6664BA0-2F02-98CC-BA23-19B4EDDE3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50" y="986017"/>
            <a:ext cx="3937000" cy="5448300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4ED79209-45D3-B4ED-7306-E8B5CAF60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571" y="954267"/>
            <a:ext cx="4572000" cy="5511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1E5224-3998-62B1-7FAD-D73162E0992C}"/>
              </a:ext>
            </a:extLst>
          </p:cNvPr>
          <p:cNvSpPr/>
          <p:nvPr/>
        </p:nvSpPr>
        <p:spPr>
          <a:xfrm>
            <a:off x="2551324" y="954267"/>
            <a:ext cx="1655483" cy="55467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EE4583-AB69-568C-8E03-82943AA73711}"/>
              </a:ext>
            </a:extLst>
          </p:cNvPr>
          <p:cNvSpPr/>
          <p:nvPr/>
        </p:nvSpPr>
        <p:spPr>
          <a:xfrm>
            <a:off x="7201027" y="959311"/>
            <a:ext cx="1655483" cy="5546722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2DB04B-8F19-CC49-17C1-4A00195C2210}"/>
              </a:ext>
            </a:extLst>
          </p:cNvPr>
          <p:cNvSpPr/>
          <p:nvPr/>
        </p:nvSpPr>
        <p:spPr>
          <a:xfrm>
            <a:off x="2265142" y="145098"/>
            <a:ext cx="1655483" cy="7486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Train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(Duke 400)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BCD2F9-D5E9-43D2-7718-099EC2E47D7B}"/>
              </a:ext>
            </a:extLst>
          </p:cNvPr>
          <p:cNvSpPr/>
          <p:nvPr/>
        </p:nvSpPr>
        <p:spPr>
          <a:xfrm>
            <a:off x="6555571" y="147826"/>
            <a:ext cx="1655483" cy="748654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Validation</a:t>
            </a:r>
          </a:p>
          <a:p>
            <a:pPr algn="ctr"/>
            <a:r>
              <a:rPr lang="en-US" b="1" dirty="0">
                <a:solidFill>
                  <a:srgbClr val="00B0F0"/>
                </a:solidFill>
              </a:rPr>
              <a:t>(Duke 100)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2D5338-724A-7024-7437-1D5654DDA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6903" y="619857"/>
            <a:ext cx="3064570" cy="10871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BBC95F3-BBD4-FD53-612C-1814A0E0B0F7}"/>
              </a:ext>
            </a:extLst>
          </p:cNvPr>
          <p:cNvSpPr txBox="1"/>
          <p:nvPr/>
        </p:nvSpPr>
        <p:spPr>
          <a:xfrm>
            <a:off x="9445648" y="4241695"/>
            <a:ext cx="264582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Validation: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B0F0"/>
                </a:solidFill>
              </a:rPr>
              <a:t>Specificity was OK.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B0F0"/>
                </a:solidFill>
              </a:rPr>
              <a:t>Sensitivity was bad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B0F0"/>
              </a:solidFill>
            </a:endParaRPr>
          </a:p>
          <a:p>
            <a:r>
              <a:rPr lang="en-US" b="1" dirty="0">
                <a:solidFill>
                  <a:srgbClr val="00B0F0"/>
                </a:solidFill>
              </a:rPr>
              <a:t>Solution: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B0F0"/>
                </a:solidFill>
              </a:rPr>
              <a:t>increase 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B0F0"/>
                </a:solidFill>
              </a:rPr>
              <a:t>Increase sample size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2514CD-D856-F80F-8946-9716CBA486D8}"/>
              </a:ext>
            </a:extLst>
          </p:cNvPr>
          <p:cNvSpPr/>
          <p:nvPr/>
        </p:nvSpPr>
        <p:spPr>
          <a:xfrm>
            <a:off x="7138264" y="6111723"/>
            <a:ext cx="1801929" cy="32259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E61E421-AAA7-FF89-6D95-A3CBC9990D19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8940193" y="4787153"/>
            <a:ext cx="406833" cy="148586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677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39865-D6EC-2BBF-374C-EAF0A579B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Test: </a:t>
            </a:r>
            <a:r>
              <a:rPr lang="en-US" dirty="0">
                <a:solidFill>
                  <a:srgbClr val="FF0000"/>
                </a:solidFill>
              </a:rPr>
              <a:t>Method 2 – Up-sample </a:t>
            </a:r>
            <a:r>
              <a:rPr lang="en-US" dirty="0">
                <a:solidFill>
                  <a:srgbClr val="00B050"/>
                </a:solidFill>
              </a:rPr>
              <a:t>(on UAB)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A76CA1D-D6D9-211A-C9F4-55C765DBA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298" y="1643506"/>
            <a:ext cx="8689404" cy="35709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474030-4C94-C22B-EF8F-EF2BE915F732}"/>
              </a:ext>
            </a:extLst>
          </p:cNvPr>
          <p:cNvSpPr txBox="1"/>
          <p:nvPr/>
        </p:nvSpPr>
        <p:spPr>
          <a:xfrm>
            <a:off x="7871907" y="5625633"/>
            <a:ext cx="39826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model1.save("VGG1_upsampling.h5")</a:t>
            </a:r>
          </a:p>
          <a:p>
            <a:r>
              <a:rPr lang="en-US" dirty="0"/>
              <a:t>model2.save("VGG2_upsampling.h5")</a:t>
            </a:r>
          </a:p>
          <a:p>
            <a:r>
              <a:rPr lang="en-US" dirty="0"/>
              <a:t>model3.save("VGG3_upsampling.h5")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C78DE6-929D-FFCD-5C38-CCC993F1043C}"/>
              </a:ext>
            </a:extLst>
          </p:cNvPr>
          <p:cNvSpPr txBox="1"/>
          <p:nvPr/>
        </p:nvSpPr>
        <p:spPr>
          <a:xfrm>
            <a:off x="1552750" y="5671800"/>
            <a:ext cx="42330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Validation</a:t>
            </a:r>
            <a:r>
              <a:rPr lang="zh-CN" altLang="en-US" sz="2400" dirty="0"/>
              <a:t> </a:t>
            </a:r>
            <a:r>
              <a:rPr lang="en-US" altLang="zh-CN" sz="2400" dirty="0"/>
              <a:t>on Duke (100)</a:t>
            </a:r>
          </a:p>
          <a:p>
            <a:r>
              <a:rPr lang="en-US" sz="2400" dirty="0"/>
              <a:t>Test on UAB (301)</a:t>
            </a:r>
          </a:p>
        </p:txBody>
      </p:sp>
    </p:spTree>
    <p:extLst>
      <p:ext uri="{BB962C8B-B14F-4D97-AF65-F5344CB8AC3E}">
        <p14:creationId xmlns:p14="http://schemas.microsoft.com/office/powerpoint/2010/main" val="3344885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2F730-227F-74C7-0562-F17F3ECCD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Model 1: a simple sequential model using only the VGG16 architecture</a:t>
            </a:r>
          </a:p>
          <a:p>
            <a:pPr marL="0" indent="0">
              <a:buNone/>
            </a:pPr>
            <a:r>
              <a:rPr lang="en-US" b="1" dirty="0"/>
              <a:t>Model 2: add a few more dense layers</a:t>
            </a:r>
          </a:p>
          <a:p>
            <a:pPr marL="0" indent="0">
              <a:buNone/>
            </a:pPr>
            <a:r>
              <a:rPr lang="en-US" b="1" dirty="0"/>
              <a:t>Model 3: add dropout and another fully connected layer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DFF6B45-CB8A-2495-CAFA-059BB2D33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Result 3. </a:t>
            </a:r>
            <a:r>
              <a:rPr lang="en-US" dirty="0">
                <a:solidFill>
                  <a:srgbClr val="FF0000"/>
                </a:solidFill>
              </a:rPr>
              <a:t>Method 3 – Interpolate an image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714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51CBF-3DC6-E0AB-87C5-BE7C057B8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Processing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F39C0A2-4DCE-D7F2-BD17-632942109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44" y="2957352"/>
            <a:ext cx="5018892" cy="2700498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ABDFAA1-F97C-9543-5854-AE42E9A66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146" y="1904920"/>
            <a:ext cx="6879590" cy="3981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A5D6E1-DD22-6A2D-D583-62EB9D03CABB}"/>
              </a:ext>
            </a:extLst>
          </p:cNvPr>
          <p:cNvSpPr txBox="1"/>
          <p:nvPr/>
        </p:nvSpPr>
        <p:spPr>
          <a:xfrm>
            <a:off x="1314450" y="19546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Bilinear Interpolation &amp; Resampling </a:t>
            </a:r>
          </a:p>
        </p:txBody>
      </p:sp>
    </p:spTree>
    <p:extLst>
      <p:ext uri="{BB962C8B-B14F-4D97-AF65-F5344CB8AC3E}">
        <p14:creationId xmlns:p14="http://schemas.microsoft.com/office/powerpoint/2010/main" val="1361634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D335A77-AA58-6C02-8D94-17CBBBD10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324613"/>
            <a:ext cx="10277328" cy="943064"/>
          </a:xfrm>
        </p:spPr>
        <p:txBody>
          <a:bodyPr>
            <a:normAutofit/>
          </a:bodyPr>
          <a:lstStyle/>
          <a:p>
            <a:r>
              <a:rPr lang="en-US" sz="4000" dirty="0"/>
              <a:t>Part</a:t>
            </a:r>
            <a:r>
              <a:rPr lang="zh-CN" altLang="en-US" sz="4000" dirty="0"/>
              <a:t> </a:t>
            </a:r>
            <a:r>
              <a:rPr lang="en-US" altLang="zh-CN" sz="4000" dirty="0"/>
              <a:t>1. Convert Threshold to “2D picture”</a:t>
            </a:r>
            <a:endParaRPr lang="en-US" sz="4000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D87D818-F9CD-D683-D224-A0ED82CD1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800" y="2121161"/>
            <a:ext cx="6426200" cy="2273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6CAE37-E84F-C7DF-FA34-48B886120FCB}"/>
              </a:ext>
            </a:extLst>
          </p:cNvPr>
          <p:cNvSpPr txBox="1"/>
          <p:nvPr/>
        </p:nvSpPr>
        <p:spPr>
          <a:xfrm>
            <a:off x="6871316" y="4821203"/>
            <a:ext cx="49620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Yuhui: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B0F0"/>
                </a:solidFill>
              </a:rPr>
              <a:t>Fill the rest of (100-76 =) 24 locations with 0?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B0F0"/>
                </a:solidFill>
              </a:rPr>
              <a:t>Fill </a:t>
            </a:r>
            <a:r>
              <a:rPr lang="en-US" b="1" dirty="0" err="1">
                <a:solidFill>
                  <a:srgbClr val="00B0F0"/>
                </a:solidFill>
              </a:rPr>
              <a:t>NaN</a:t>
            </a:r>
            <a:r>
              <a:rPr lang="en-US" b="1" dirty="0">
                <a:solidFill>
                  <a:srgbClr val="00B0F0"/>
                </a:solidFill>
              </a:rPr>
              <a:t> of 24-2 with 0?</a:t>
            </a:r>
          </a:p>
        </p:txBody>
      </p:sp>
      <p:pic>
        <p:nvPicPr>
          <p:cNvPr id="2" name="Picture 1" descr="Calendar&#10;&#10;Description automatically generated with low confidence">
            <a:extLst>
              <a:ext uri="{FF2B5EF4-FFF2-40B4-BE49-F238E27FC236}">
                <a16:creationId xmlns:a16="http://schemas.microsoft.com/office/drawing/2014/main" id="{FA3803AB-40DA-7182-6C9F-B1EF06EC3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07" y="1481156"/>
            <a:ext cx="5697201" cy="469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305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DB74E-DA2F-5A40-3E43-ACF995943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232" y="4911580"/>
            <a:ext cx="4278423" cy="134578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Visualization:</a:t>
            </a:r>
            <a:br>
              <a:rPr lang="en-US" b="1" dirty="0">
                <a:solidFill>
                  <a:srgbClr val="00B050"/>
                </a:solidFill>
              </a:rPr>
            </a:br>
            <a:r>
              <a:rPr lang="en-US" b="1" dirty="0">
                <a:solidFill>
                  <a:srgbClr val="00B050"/>
                </a:solidFill>
              </a:rPr>
              <a:t>- </a:t>
            </a:r>
            <a:r>
              <a:rPr lang="en-US" sz="2400" b="1" dirty="0">
                <a:solidFill>
                  <a:srgbClr val="00B050"/>
                </a:solidFill>
              </a:rPr>
              <a:t>Original vs. Interpolated</a:t>
            </a:r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0BFCF36-3FED-DD39-F2AE-D64D7953D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06" y="189184"/>
            <a:ext cx="4902200" cy="3111500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6CF6680-1C7F-1C28-9C78-C1677968A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180" y="189184"/>
            <a:ext cx="4953000" cy="3111500"/>
          </a:xfrm>
          <a:prstGeom prst="rect">
            <a:avLst/>
          </a:prstGeom>
        </p:spPr>
      </p:pic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C7EF504-1C37-4213-C504-4CC1D682A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9980" y="3670016"/>
            <a:ext cx="4902200" cy="311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642B2E-A69E-0626-4476-855C681EAD4B}"/>
              </a:ext>
            </a:extLst>
          </p:cNvPr>
          <p:cNvSpPr txBox="1"/>
          <p:nvPr/>
        </p:nvSpPr>
        <p:spPr>
          <a:xfrm>
            <a:off x="4975198" y="1744934"/>
            <a:ext cx="1353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Duke 24-2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A2BEF0-04E0-8551-0E92-BDAF489755E0}"/>
              </a:ext>
            </a:extLst>
          </p:cNvPr>
          <p:cNvSpPr txBox="1"/>
          <p:nvPr/>
        </p:nvSpPr>
        <p:spPr>
          <a:xfrm>
            <a:off x="10779103" y="1744934"/>
            <a:ext cx="1353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Duke 30-2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BED5F9-FB14-CEF8-E024-841844B4E57E}"/>
              </a:ext>
            </a:extLst>
          </p:cNvPr>
          <p:cNvSpPr txBox="1"/>
          <p:nvPr/>
        </p:nvSpPr>
        <p:spPr>
          <a:xfrm>
            <a:off x="10767828" y="4891214"/>
            <a:ext cx="1353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UAB 24-2</a:t>
            </a:r>
          </a:p>
        </p:txBody>
      </p:sp>
    </p:spTree>
    <p:extLst>
      <p:ext uri="{BB962C8B-B14F-4D97-AF65-F5344CB8AC3E}">
        <p14:creationId xmlns:p14="http://schemas.microsoft.com/office/powerpoint/2010/main" val="4362622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55EF7-9A38-18AC-2730-54DFCE46B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Visualization</a:t>
            </a:r>
            <a:r>
              <a:rPr lang="en-US" dirty="0">
                <a:solidFill>
                  <a:srgbClr val="00B050"/>
                </a:solidFill>
              </a:rPr>
              <a:t>: </a:t>
            </a:r>
            <a:r>
              <a:rPr lang="en-US" sz="4400" dirty="0">
                <a:solidFill>
                  <a:srgbClr val="00B050"/>
                </a:solidFill>
              </a:rPr>
              <a:t>Interpolated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736B5CF-CE52-242D-1949-A5FDFEFBA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5" y="2127249"/>
            <a:ext cx="6045670" cy="3287433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F1C21F6-2989-A036-5FD2-2715D9AB3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306" y="2127249"/>
            <a:ext cx="6045670" cy="328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607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80463C3-F93D-30C0-5910-3839D104EE71}"/>
              </a:ext>
            </a:extLst>
          </p:cNvPr>
          <p:cNvSpPr txBox="1"/>
          <p:nvPr/>
        </p:nvSpPr>
        <p:spPr>
          <a:xfrm>
            <a:off x="10064750" y="381000"/>
            <a:ext cx="14881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Model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1</a:t>
            </a:r>
            <a:endParaRPr lang="en-US" sz="2800" b="1" dirty="0"/>
          </a:p>
        </p:txBody>
      </p:sp>
      <p:pic>
        <p:nvPicPr>
          <p:cNvPr id="8" name="Picture 7" descr="A picture containing text, businesscard, screenshot, vector graphics&#10;&#10;Description automatically generated">
            <a:extLst>
              <a:ext uri="{FF2B5EF4-FFF2-40B4-BE49-F238E27FC236}">
                <a16:creationId xmlns:a16="http://schemas.microsoft.com/office/drawing/2014/main" id="{F61BB728-C537-5A31-A4C6-B7F83620B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250" y="381000"/>
            <a:ext cx="7772400" cy="596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158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D6904-40C3-A6D9-33D7-90168D1799BF}"/>
              </a:ext>
            </a:extLst>
          </p:cNvPr>
          <p:cNvSpPr txBox="1"/>
          <p:nvPr/>
        </p:nvSpPr>
        <p:spPr>
          <a:xfrm>
            <a:off x="1063438" y="5042647"/>
            <a:ext cx="14881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/>
              <a:t>Model</a:t>
            </a:r>
            <a:r>
              <a:rPr lang="zh-CN" altLang="en-US" sz="2800" b="1"/>
              <a:t> </a:t>
            </a:r>
            <a:r>
              <a:rPr lang="en-US" altLang="zh-CN" sz="2800" b="1"/>
              <a:t>1</a:t>
            </a:r>
            <a:endParaRPr lang="en-US" sz="2800" b="1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8BB19158-394E-727A-E94F-62501FADB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5" y="304798"/>
            <a:ext cx="12040066" cy="639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472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2B64C9B-101F-9FCB-DD45-4A278F5FA844}"/>
              </a:ext>
            </a:extLst>
          </p:cNvPr>
          <p:cNvSpPr txBox="1"/>
          <p:nvPr/>
        </p:nvSpPr>
        <p:spPr>
          <a:xfrm>
            <a:off x="10064750" y="381000"/>
            <a:ext cx="14881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Model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2</a:t>
            </a:r>
            <a:endParaRPr lang="en-US" sz="2800" b="1"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89A30E3-070D-A710-D048-F104100D9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250" y="381000"/>
            <a:ext cx="7772400" cy="596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83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50DF71-D231-84D5-AF97-898F58AB3548}"/>
              </a:ext>
            </a:extLst>
          </p:cNvPr>
          <p:cNvSpPr txBox="1"/>
          <p:nvPr/>
        </p:nvSpPr>
        <p:spPr>
          <a:xfrm>
            <a:off x="1063438" y="5042647"/>
            <a:ext cx="14881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Model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2</a:t>
            </a:r>
            <a:endParaRPr lang="en-US" sz="2800" b="1"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340AC5F-B958-B969-AF2B-6878E4C59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08" y="266700"/>
            <a:ext cx="11865169" cy="634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400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D1B133-1DD7-1015-AF51-F452D9BB2E12}"/>
              </a:ext>
            </a:extLst>
          </p:cNvPr>
          <p:cNvSpPr txBox="1"/>
          <p:nvPr/>
        </p:nvSpPr>
        <p:spPr>
          <a:xfrm>
            <a:off x="10064750" y="381000"/>
            <a:ext cx="14881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Model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3</a:t>
            </a:r>
            <a:endParaRPr lang="en-US" sz="2800" b="1"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D71C526-28CA-9599-B138-50BF1E675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250" y="381000"/>
            <a:ext cx="7772400" cy="596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014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827CB56-31EF-6C46-2C03-6113656E974A}"/>
              </a:ext>
            </a:extLst>
          </p:cNvPr>
          <p:cNvSpPr txBox="1"/>
          <p:nvPr/>
        </p:nvSpPr>
        <p:spPr>
          <a:xfrm>
            <a:off x="1063438" y="5042647"/>
            <a:ext cx="14881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Model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3</a:t>
            </a:r>
            <a:endParaRPr lang="en-US" sz="2800" b="1" dirty="0"/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AA45AEF-E6E2-AA7D-0D3D-059DCD0C3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381000"/>
            <a:ext cx="11603318" cy="616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818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6DD1F35D-FE31-B759-C9BE-DE9974264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38" y="1022353"/>
            <a:ext cx="3721100" cy="5511800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3239CD2A-B01B-7A79-F3FC-664D83F95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248" y="1009653"/>
            <a:ext cx="4546600" cy="55245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A896C4-7CC1-3152-CD0B-9F8361253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9" y="76281"/>
            <a:ext cx="2524398" cy="1087152"/>
          </a:xfrm>
        </p:spPr>
        <p:txBody>
          <a:bodyPr>
            <a:normAutofit/>
          </a:bodyPr>
          <a:lstStyle/>
          <a:p>
            <a:r>
              <a:rPr lang="en-US" sz="3200" b="1" dirty="0"/>
              <a:t>Model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DCEC0B-801A-9AA5-A1C2-983A5769A07C}"/>
              </a:ext>
            </a:extLst>
          </p:cNvPr>
          <p:cNvSpPr/>
          <p:nvPr/>
        </p:nvSpPr>
        <p:spPr>
          <a:xfrm>
            <a:off x="2551324" y="954267"/>
            <a:ext cx="1655483" cy="55467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69C364-2E80-5550-F2AF-A83C3A0949FA}"/>
              </a:ext>
            </a:extLst>
          </p:cNvPr>
          <p:cNvSpPr/>
          <p:nvPr/>
        </p:nvSpPr>
        <p:spPr>
          <a:xfrm>
            <a:off x="7201027" y="959311"/>
            <a:ext cx="1655483" cy="5546722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8AC18B-E00A-731C-A467-0D7458545EA8}"/>
              </a:ext>
            </a:extLst>
          </p:cNvPr>
          <p:cNvSpPr/>
          <p:nvPr/>
        </p:nvSpPr>
        <p:spPr>
          <a:xfrm>
            <a:off x="2265142" y="145098"/>
            <a:ext cx="1655483" cy="7486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Train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(Duke 400)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1A55A4-3957-1595-88BB-67F7B3FC9AA4}"/>
              </a:ext>
            </a:extLst>
          </p:cNvPr>
          <p:cNvSpPr/>
          <p:nvPr/>
        </p:nvSpPr>
        <p:spPr>
          <a:xfrm>
            <a:off x="6555571" y="147826"/>
            <a:ext cx="1655483" cy="748654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Validation</a:t>
            </a:r>
          </a:p>
          <a:p>
            <a:pPr algn="ctr"/>
            <a:r>
              <a:rPr lang="en-US" b="1" dirty="0">
                <a:solidFill>
                  <a:srgbClr val="00B0F0"/>
                </a:solidFill>
              </a:rPr>
              <a:t>(Duke 100)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4CDB04-4ACE-1CBF-3B57-C670EF72B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6903" y="619857"/>
            <a:ext cx="3064570" cy="10871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1E4CBC3-4699-7BFD-850D-AA37CC742CE6}"/>
              </a:ext>
            </a:extLst>
          </p:cNvPr>
          <p:cNvSpPr txBox="1"/>
          <p:nvPr/>
        </p:nvSpPr>
        <p:spPr>
          <a:xfrm>
            <a:off x="9445648" y="4241695"/>
            <a:ext cx="264582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Validation: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B0F0"/>
                </a:solidFill>
              </a:rPr>
              <a:t>Specificity was OK.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B0F0"/>
                </a:solidFill>
              </a:rPr>
              <a:t>Sensitivity was bad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B0F0"/>
              </a:solidFill>
            </a:endParaRPr>
          </a:p>
          <a:p>
            <a:r>
              <a:rPr lang="en-US" b="1" dirty="0">
                <a:solidFill>
                  <a:srgbClr val="00B0F0"/>
                </a:solidFill>
              </a:rPr>
              <a:t>Solution: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B0F0"/>
                </a:solidFill>
              </a:rPr>
              <a:t>increase 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B0F0"/>
                </a:solidFill>
              </a:rPr>
              <a:t>Increase sample size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9A31B0-3554-CD8A-1647-D47F3B9A7FDE}"/>
              </a:ext>
            </a:extLst>
          </p:cNvPr>
          <p:cNvSpPr/>
          <p:nvPr/>
        </p:nvSpPr>
        <p:spPr>
          <a:xfrm>
            <a:off x="7138264" y="6111723"/>
            <a:ext cx="1801929" cy="32259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8FB3463-E5EC-5ED6-2583-833F8CF90FF0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8940193" y="4787153"/>
            <a:ext cx="406833" cy="148586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0819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39865-D6EC-2BBF-374C-EAF0A579B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Test: </a:t>
            </a:r>
            <a:r>
              <a:rPr lang="en-US" dirty="0">
                <a:solidFill>
                  <a:srgbClr val="FF0000"/>
                </a:solidFill>
              </a:rPr>
              <a:t>Method 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–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Interpolating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(on UAB)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34E7E-CCB1-72B9-21FD-76ED3CF94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350" y="1531283"/>
            <a:ext cx="9336447" cy="37954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8C18A7-2CCA-0B84-2005-1C9F0C562E91}"/>
              </a:ext>
            </a:extLst>
          </p:cNvPr>
          <p:cNvSpPr txBox="1"/>
          <p:nvPr/>
        </p:nvSpPr>
        <p:spPr>
          <a:xfrm>
            <a:off x="7871907" y="5625633"/>
            <a:ext cx="39826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model1.save("VGG1_interpolating.h5")</a:t>
            </a:r>
          </a:p>
          <a:p>
            <a:r>
              <a:rPr lang="en-US" dirty="0"/>
              <a:t>model2.save("VGG2_interpolating.h5")</a:t>
            </a:r>
          </a:p>
          <a:p>
            <a:r>
              <a:rPr lang="en-US" dirty="0"/>
              <a:t>model3.save("VGG3_interpolating.h5")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C3C10-1AEF-540B-6687-DACA4C2B50BD}"/>
              </a:ext>
            </a:extLst>
          </p:cNvPr>
          <p:cNvSpPr txBox="1"/>
          <p:nvPr/>
        </p:nvSpPr>
        <p:spPr>
          <a:xfrm>
            <a:off x="1552750" y="5671800"/>
            <a:ext cx="42330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Validation</a:t>
            </a:r>
            <a:r>
              <a:rPr lang="zh-CN" altLang="en-US" sz="2400" dirty="0"/>
              <a:t> </a:t>
            </a:r>
            <a:r>
              <a:rPr lang="en-US" altLang="zh-CN" sz="2400" dirty="0"/>
              <a:t>on Duke (100)</a:t>
            </a:r>
          </a:p>
          <a:p>
            <a:r>
              <a:rPr lang="en-US" sz="2400" dirty="0"/>
              <a:t>Test on UAB (301)</a:t>
            </a:r>
          </a:p>
        </p:txBody>
      </p:sp>
    </p:spTree>
    <p:extLst>
      <p:ext uri="{BB962C8B-B14F-4D97-AF65-F5344CB8AC3E}">
        <p14:creationId xmlns:p14="http://schemas.microsoft.com/office/powerpoint/2010/main" val="1404806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CC3788E-32F5-CBB6-D86F-11AE358DB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12" y="1267677"/>
            <a:ext cx="6400800" cy="22860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0352D97-BDE1-7794-E673-32840F0EF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412" y="3859282"/>
            <a:ext cx="6400800" cy="2235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6BB8FE-2C57-C675-B983-56A4B11EE3E4}"/>
              </a:ext>
            </a:extLst>
          </p:cNvPr>
          <p:cNvSpPr txBox="1"/>
          <p:nvPr/>
        </p:nvSpPr>
        <p:spPr>
          <a:xfrm>
            <a:off x="883301" y="1267677"/>
            <a:ext cx="3721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An example of 24-2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D354F7-C9C2-F13B-069A-EFAA2FC28F36}"/>
              </a:ext>
            </a:extLst>
          </p:cNvPr>
          <p:cNvSpPr txBox="1"/>
          <p:nvPr/>
        </p:nvSpPr>
        <p:spPr>
          <a:xfrm>
            <a:off x="883301" y="3857263"/>
            <a:ext cx="3721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An example of 30-2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1C77ED-C8DB-0615-F383-D611E6D4251A}"/>
              </a:ext>
            </a:extLst>
          </p:cNvPr>
          <p:cNvSpPr txBox="1"/>
          <p:nvPr/>
        </p:nvSpPr>
        <p:spPr>
          <a:xfrm>
            <a:off x="883301" y="5431428"/>
            <a:ext cx="38982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500 cases: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The number of 30-2 pattern is: 14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The number of 24-2 pattern is: 486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DB2705C-2BA8-7FEB-B384-A4DF5BD0F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324613"/>
            <a:ext cx="10277328" cy="943064"/>
          </a:xfrm>
        </p:spPr>
        <p:txBody>
          <a:bodyPr>
            <a:normAutofit/>
          </a:bodyPr>
          <a:lstStyle/>
          <a:p>
            <a:r>
              <a:rPr lang="en-US" sz="4000" dirty="0"/>
              <a:t>Part</a:t>
            </a:r>
            <a:r>
              <a:rPr lang="zh-CN" altLang="en-US" sz="4000" dirty="0"/>
              <a:t> </a:t>
            </a:r>
            <a:r>
              <a:rPr lang="en-US" altLang="zh-CN" sz="4000" dirty="0"/>
              <a:t>1. Convert Threshold to “2D picture”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948591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A217E-D865-C131-2B21-2FBB4C731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3B90A-4BE2-B446-2BF8-4A360F523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500" b="1" dirty="0">
                <a:solidFill>
                  <a:srgbClr val="7030A0"/>
                </a:solidFill>
              </a:rPr>
              <a:t>4 Folders: </a:t>
            </a:r>
          </a:p>
          <a:p>
            <a:pPr>
              <a:buFontTx/>
              <a:buChar char="-"/>
            </a:pPr>
            <a:r>
              <a:rPr lang="en-US" dirty="0"/>
              <a:t>Competitor </a:t>
            </a:r>
            <a:r>
              <a:rPr lang="en-US" dirty="0" err="1"/>
              <a:t>Company_Yuhui</a:t>
            </a:r>
            <a:r>
              <a:rPr lang="en-US" dirty="0"/>
              <a:t> 20220819</a:t>
            </a:r>
          </a:p>
          <a:p>
            <a:pPr>
              <a:buFontTx/>
              <a:buChar char="-"/>
            </a:pPr>
            <a:r>
              <a:rPr lang="en-US" dirty="0"/>
              <a:t>Duke </a:t>
            </a:r>
            <a:r>
              <a:rPr lang="en-US" dirty="0" err="1"/>
              <a:t>project_python_Yuhui</a:t>
            </a:r>
            <a:r>
              <a:rPr lang="en-US" dirty="0"/>
              <a:t> 20220819</a:t>
            </a:r>
          </a:p>
          <a:p>
            <a:pPr>
              <a:buFontTx/>
              <a:buChar char="-"/>
            </a:pPr>
            <a:r>
              <a:rPr lang="en-US" dirty="0"/>
              <a:t>UAB </a:t>
            </a:r>
            <a:r>
              <a:rPr lang="en-US" dirty="0" err="1"/>
              <a:t>project_python_Yuhui</a:t>
            </a:r>
            <a:r>
              <a:rPr lang="en-US" dirty="0"/>
              <a:t> 20220819</a:t>
            </a:r>
          </a:p>
          <a:p>
            <a:pPr>
              <a:buFontTx/>
              <a:buChar char="-"/>
            </a:pPr>
            <a:r>
              <a:rPr lang="en-US" dirty="0"/>
              <a:t>Zeiss PPT - work </a:t>
            </a:r>
            <a:r>
              <a:rPr lang="en-US" dirty="0" err="1"/>
              <a:t>report_Yuhui</a:t>
            </a:r>
            <a:r>
              <a:rPr lang="en-US" dirty="0"/>
              <a:t> 20220819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500" b="1" dirty="0">
                <a:solidFill>
                  <a:srgbClr val="7030A0"/>
                </a:solidFill>
              </a:rPr>
              <a:t>3 locations: </a:t>
            </a:r>
          </a:p>
          <a:p>
            <a:pPr>
              <a:buFontTx/>
              <a:buChar char="-"/>
            </a:pPr>
            <a:r>
              <a:rPr lang="en-US" dirty="0"/>
              <a:t>Network</a:t>
            </a:r>
          </a:p>
          <a:p>
            <a:pPr>
              <a:buFontTx/>
              <a:buChar char="-"/>
            </a:pPr>
            <a:r>
              <a:rPr lang="en-US" dirty="0"/>
              <a:t>OneDrive</a:t>
            </a:r>
          </a:p>
          <a:p>
            <a:pPr>
              <a:buFontTx/>
              <a:buChar char="-"/>
            </a:pPr>
            <a:r>
              <a:rPr lang="en-US" dirty="0"/>
              <a:t>Remote computer (desktop)</a:t>
            </a:r>
          </a:p>
        </p:txBody>
      </p:sp>
    </p:spTree>
    <p:extLst>
      <p:ext uri="{BB962C8B-B14F-4D97-AF65-F5344CB8AC3E}">
        <p14:creationId xmlns:p14="http://schemas.microsoft.com/office/powerpoint/2010/main" val="36837269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D6DCD-DE6E-B4BC-2C4D-CDA78A4D3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8FFD6-F71A-DCC6-9A82-FDBF17924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</a:t>
            </a:r>
            <a:r>
              <a:rPr lang="en-US" dirty="0" err="1"/>
              <a:t>Upsampling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- Pad out 10X10 to 224X224 (with 0 or </a:t>
            </a:r>
            <a:r>
              <a:rPr lang="en-US" dirty="0" err="1"/>
              <a:t>NaN</a:t>
            </a:r>
            <a:r>
              <a:rPr lang="en-US" dirty="0"/>
              <a:t>) (</a:t>
            </a:r>
            <a:r>
              <a:rPr lang="en-US" dirty="0">
                <a:solidFill>
                  <a:srgbClr val="FF0000"/>
                </a:solidFill>
              </a:rPr>
              <a:t>done (1)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Upsample</a:t>
            </a:r>
            <a:r>
              <a:rPr lang="en-US" dirty="0"/>
              <a:t> smaller image (</a:t>
            </a:r>
            <a:r>
              <a:rPr lang="en-US" dirty="0" err="1"/>
              <a:t>Keras</a:t>
            </a:r>
            <a:r>
              <a:rPr lang="en-US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FF0000"/>
                </a:solidFill>
              </a:rPr>
              <a:t>done (3)</a:t>
            </a:r>
            <a:r>
              <a:rPr lang="en-US" altLang="zh-CN" dirty="0"/>
              <a:t>)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standard interpolator (</a:t>
            </a:r>
            <a:r>
              <a:rPr lang="en-US" dirty="0" err="1"/>
              <a:t>scipy.interpolate.griddata</a:t>
            </a:r>
            <a:r>
              <a:rPr lang="en-US" dirty="0"/>
              <a:t> — SciPy v1.9.0 Manual) (</a:t>
            </a:r>
            <a:r>
              <a:rPr lang="en-US" dirty="0">
                <a:solidFill>
                  <a:srgbClr val="FF0000"/>
                </a:solidFill>
              </a:rPr>
              <a:t>done (4)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2. Fine-tuning the transfer study of VGG16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FF0000"/>
                </a:solidFill>
              </a:rPr>
              <a:t>done (2)</a:t>
            </a:r>
            <a:r>
              <a:rPr lang="en-US" altLang="zh-CN" dirty="0"/>
              <a:t>)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Hyperparameter tuning: </a:t>
            </a:r>
            <a:r>
              <a:rPr lang="en-US" dirty="0" err="1"/>
              <a:t>AutoML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560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43654A7-2435-C664-47DB-0F8DA0721D5A}"/>
              </a:ext>
            </a:extLst>
          </p:cNvPr>
          <p:cNvSpPr txBox="1">
            <a:spLocks/>
          </p:cNvSpPr>
          <p:nvPr/>
        </p:nvSpPr>
        <p:spPr>
          <a:xfrm>
            <a:off x="336884" y="324613"/>
            <a:ext cx="10277328" cy="943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Part</a:t>
            </a:r>
            <a:r>
              <a:rPr lang="zh-CN" altLang="en-US" sz="4000" dirty="0"/>
              <a:t> </a:t>
            </a:r>
            <a:r>
              <a:rPr lang="en-US" altLang="zh-CN" sz="4000" dirty="0"/>
              <a:t>1. Convert Threshold to “2D picture”</a:t>
            </a:r>
          </a:p>
        </p:txBody>
      </p: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C1FED1D6-CE77-F4F4-42ED-2C1C76EC8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146" y="1571791"/>
            <a:ext cx="5129784" cy="34718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4C3B1D-E0D4-2C8D-46F6-29CAA0E552A8}"/>
              </a:ext>
            </a:extLst>
          </p:cNvPr>
          <p:cNvSpPr txBox="1"/>
          <p:nvPr/>
        </p:nvSpPr>
        <p:spPr>
          <a:xfrm>
            <a:off x="8198191" y="5200500"/>
            <a:ext cx="2445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301 UAB</a:t>
            </a:r>
          </a:p>
        </p:txBody>
      </p:sp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A140D8C5-F3E4-4F14-726C-7C97170C7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70" y="1571791"/>
            <a:ext cx="5129784" cy="34718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E90611-F217-6D0A-226B-D5036A76ED43}"/>
              </a:ext>
            </a:extLst>
          </p:cNvPr>
          <p:cNvSpPr txBox="1"/>
          <p:nvPr/>
        </p:nvSpPr>
        <p:spPr>
          <a:xfrm>
            <a:off x="2386484" y="5200500"/>
            <a:ext cx="2445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500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Duke</a:t>
            </a:r>
          </a:p>
        </p:txBody>
      </p:sp>
    </p:spTree>
    <p:extLst>
      <p:ext uri="{BB962C8B-B14F-4D97-AF65-F5344CB8AC3E}">
        <p14:creationId xmlns:p14="http://schemas.microsoft.com/office/powerpoint/2010/main" val="3852832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98703-2AF2-5ECD-7228-B94F237FA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</a:t>
            </a:r>
            <a:r>
              <a:rPr lang="zh-CN" altLang="en-US"/>
              <a:t> </a:t>
            </a:r>
            <a:r>
              <a:rPr lang="en-US" altLang="zh-CN"/>
              <a:t>2.</a:t>
            </a:r>
            <a:r>
              <a:rPr lang="zh-CN" altLang="en-US"/>
              <a:t> </a:t>
            </a:r>
            <a:r>
              <a:rPr lang="en-US" altLang="zh-CN"/>
              <a:t>Shallow Neural Network (SNN)</a:t>
            </a:r>
            <a:br>
              <a:rPr lang="en-US" altLang="zh-CN"/>
            </a:br>
            <a:r>
              <a:rPr lang="en-US" altLang="zh-CN" sz="2800">
                <a:solidFill>
                  <a:srgbClr val="7030A0"/>
                </a:solidFill>
              </a:rPr>
              <a:t>Classification on normal vs. abnormal</a:t>
            </a:r>
            <a:endParaRPr lang="en-US" sz="2800" dirty="0">
              <a:solidFill>
                <a:srgbClr val="7030A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3CC994-4DD7-F7C2-B1DC-4A13BDDA5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81" y="2432050"/>
            <a:ext cx="5556250" cy="16184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245CF5-1ABA-E801-7429-CC3505AB7979}"/>
              </a:ext>
            </a:extLst>
          </p:cNvPr>
          <p:cNvSpPr txBox="1"/>
          <p:nvPr/>
        </p:nvSpPr>
        <p:spPr>
          <a:xfrm>
            <a:off x="272561" y="4503567"/>
            <a:ext cx="19255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epochs = 15</a:t>
            </a:r>
          </a:p>
          <a:p>
            <a:r>
              <a:rPr lang="en-US" dirty="0" err="1"/>
              <a:t>batch_size</a:t>
            </a:r>
            <a:r>
              <a:rPr lang="en-US" dirty="0"/>
              <a:t>=30</a:t>
            </a:r>
          </a:p>
        </p:txBody>
      </p:sp>
      <p:pic>
        <p:nvPicPr>
          <p:cNvPr id="11" name="Picture 10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43C6E16-CCC7-2B73-E880-080806DB0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832" y="1680805"/>
            <a:ext cx="6512168" cy="5001345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AF4833D-BB94-A03A-1EA8-B3D9F2C9E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359877" cy="527294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SNN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669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98703-2AF2-5ECD-7228-B94F237FA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Shallow Neural Network (SNN)</a:t>
            </a:r>
            <a:br>
              <a:rPr lang="en-US" altLang="zh-CN" dirty="0"/>
            </a:br>
            <a:r>
              <a:rPr lang="en-US" altLang="zh-CN" sz="2800" dirty="0">
                <a:solidFill>
                  <a:srgbClr val="7030A0"/>
                </a:solidFill>
              </a:rPr>
              <a:t>Classification on normal vs. abnormal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8540-2A3F-F807-E42B-71DCFEDB5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359877" cy="527294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SNN 2</a:t>
            </a:r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6DA8450-5722-C0A8-3B6B-761558759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2919"/>
            <a:ext cx="5702968" cy="22366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6F0F2B-B9D0-EB81-E765-A9D1E6E75B2C}"/>
              </a:ext>
            </a:extLst>
          </p:cNvPr>
          <p:cNvSpPr txBox="1"/>
          <p:nvPr/>
        </p:nvSpPr>
        <p:spPr>
          <a:xfrm>
            <a:off x="272561" y="5060108"/>
            <a:ext cx="19255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epochs = 15</a:t>
            </a:r>
          </a:p>
          <a:p>
            <a:r>
              <a:rPr lang="en-US" dirty="0" err="1"/>
              <a:t>batch_size</a:t>
            </a:r>
            <a:r>
              <a:rPr lang="en-US" dirty="0"/>
              <a:t>=30</a:t>
            </a:r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9F97C17-FBA8-096F-08D4-38945F22E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969" y="1758531"/>
            <a:ext cx="6489032" cy="499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10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F476A2E-4B12-D3C1-4899-557811A83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Shallow Neural Network (SNN)</a:t>
            </a:r>
            <a:br>
              <a:rPr lang="en-US" altLang="zh-CN" dirty="0"/>
            </a:br>
            <a:r>
              <a:rPr lang="en-US" altLang="zh-CN" sz="2800" dirty="0">
                <a:solidFill>
                  <a:srgbClr val="7030A0"/>
                </a:solidFill>
              </a:rPr>
              <a:t>Classification on normal vs. abnormal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F81D55-A64A-0C07-341D-DA51ED0D3E33}"/>
              </a:ext>
            </a:extLst>
          </p:cNvPr>
          <p:cNvSpPr txBox="1"/>
          <p:nvPr/>
        </p:nvSpPr>
        <p:spPr>
          <a:xfrm>
            <a:off x="7535008" y="5442033"/>
            <a:ext cx="28399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model1.save("SNN_1.h5")</a:t>
            </a:r>
          </a:p>
          <a:p>
            <a:r>
              <a:rPr lang="en-US" dirty="0"/>
              <a:t>model2.save("SNN_2.h5")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2786FD8D-5AE9-4716-EFFA-429945F08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315" y="2301634"/>
            <a:ext cx="6693388" cy="22195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05676B-1827-8CCD-042D-DF79FEF5BB35}"/>
              </a:ext>
            </a:extLst>
          </p:cNvPr>
          <p:cNvSpPr txBox="1"/>
          <p:nvPr/>
        </p:nvSpPr>
        <p:spPr>
          <a:xfrm>
            <a:off x="2079869" y="5503174"/>
            <a:ext cx="42330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Validation</a:t>
            </a:r>
            <a:r>
              <a:rPr lang="zh-CN" altLang="en-US" sz="2400" dirty="0"/>
              <a:t> </a:t>
            </a:r>
            <a:r>
              <a:rPr lang="en-US" altLang="zh-CN" sz="2400" dirty="0"/>
              <a:t>on Duke (100)</a:t>
            </a:r>
          </a:p>
          <a:p>
            <a:r>
              <a:rPr lang="en-US" sz="2400" dirty="0"/>
              <a:t>Test on UAB (301)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76482E-7CAD-1611-0CDE-6987DA31CADC}"/>
              </a:ext>
            </a:extLst>
          </p:cNvPr>
          <p:cNvSpPr/>
          <p:nvPr/>
        </p:nvSpPr>
        <p:spPr>
          <a:xfrm>
            <a:off x="2601309" y="3736428"/>
            <a:ext cx="6529096" cy="784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66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E7B4D-ED11-5183-BBB4-96357F9A8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843682" cy="1325563"/>
          </a:xfrm>
        </p:spPr>
        <p:txBody>
          <a:bodyPr/>
          <a:lstStyle/>
          <a:p>
            <a:r>
              <a:rPr lang="en-US" dirty="0"/>
              <a:t>Part 3: Transfer study of </a:t>
            </a:r>
            <a:r>
              <a:rPr lang="en-US" b="1" dirty="0">
                <a:solidFill>
                  <a:srgbClr val="FF0000"/>
                </a:solidFill>
              </a:rPr>
              <a:t>VGG</a:t>
            </a:r>
            <a:r>
              <a:rPr lang="en-US" altLang="zh-CN" b="1" dirty="0">
                <a:solidFill>
                  <a:srgbClr val="FF0000"/>
                </a:solidFill>
              </a:rPr>
              <a:t>16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61DA1B4-1900-819E-4F17-22A90C693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19" y="1498181"/>
            <a:ext cx="6858783" cy="48663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927A6E-B21D-ECBB-1575-0BC852017E02}"/>
              </a:ext>
            </a:extLst>
          </p:cNvPr>
          <p:cNvSpPr txBox="1"/>
          <p:nvPr/>
        </p:nvSpPr>
        <p:spPr>
          <a:xfrm>
            <a:off x="7336702" y="2042453"/>
            <a:ext cx="412616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Yuhui</a:t>
            </a:r>
            <a:r>
              <a:rPr lang="zh-CN" altLang="en-US" sz="2800" b="1" dirty="0">
                <a:solidFill>
                  <a:srgbClr val="00B0F0"/>
                </a:solidFill>
              </a:rPr>
              <a:t> </a:t>
            </a:r>
            <a:r>
              <a:rPr lang="en-US" altLang="zh-CN" sz="2800" b="1" dirty="0">
                <a:solidFill>
                  <a:srgbClr val="00B0F0"/>
                </a:solidFill>
              </a:rPr>
              <a:t>strategies:</a:t>
            </a:r>
          </a:p>
          <a:p>
            <a:endParaRPr lang="en-US" sz="2800" b="1" dirty="0">
              <a:solidFill>
                <a:srgbClr val="00B0F0"/>
              </a:solidFill>
            </a:endParaRPr>
          </a:p>
          <a:p>
            <a:pPr marL="342900" indent="-342900">
              <a:buAutoNum type="arabicPeriod"/>
            </a:pPr>
            <a:r>
              <a:rPr lang="en-US" sz="2800" b="1" dirty="0">
                <a:solidFill>
                  <a:srgbClr val="00B0F0"/>
                </a:solidFill>
              </a:rPr>
              <a:t>Should I start from 14X14X512 layer? (can very easily pad 10X10 to 14X14)</a:t>
            </a:r>
          </a:p>
          <a:p>
            <a:pPr marL="342900" indent="-342900">
              <a:buAutoNum type="arabicPeriod"/>
            </a:pPr>
            <a:r>
              <a:rPr lang="en-US" sz="2800" b="1" dirty="0">
                <a:solidFill>
                  <a:srgbClr val="00B0F0"/>
                </a:solidFill>
              </a:rPr>
              <a:t>Resize </a:t>
            </a:r>
            <a:r>
              <a:rPr lang="en-US" altLang="zh-CN" sz="2800" b="1" dirty="0">
                <a:solidFill>
                  <a:srgbClr val="00B0F0"/>
                </a:solidFill>
              </a:rPr>
              <a:t>10X0</a:t>
            </a:r>
            <a:r>
              <a:rPr lang="zh-CN" altLang="en-US" sz="2800" b="1" dirty="0">
                <a:solidFill>
                  <a:srgbClr val="00B0F0"/>
                </a:solidFill>
              </a:rPr>
              <a:t> </a:t>
            </a:r>
            <a:r>
              <a:rPr lang="en-US" sz="2800" b="1" dirty="0">
                <a:solidFill>
                  <a:srgbClr val="00B0F0"/>
                </a:solidFill>
              </a:rPr>
              <a:t>to 224X224 so that can use earlier layer? (</a:t>
            </a:r>
            <a:r>
              <a:rPr lang="en-US" sz="2800" b="1" dirty="0">
                <a:solidFill>
                  <a:srgbClr val="FF0000"/>
                </a:solidFill>
              </a:rPr>
              <a:t>preferred</a:t>
            </a:r>
            <a:r>
              <a:rPr lang="en-US" sz="2800" b="1" dirty="0">
                <a:solidFill>
                  <a:srgbClr val="00B0F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53016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3840</TotalTime>
  <Words>973</Words>
  <Application>Microsoft Macintosh PowerPoint</Application>
  <PresentationFormat>Widescreen</PresentationFormat>
  <Paragraphs>171</Paragraphs>
  <Slides>41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Duke Classification: with “2D-picture”</vt:lpstr>
      <vt:lpstr>Roadmap</vt:lpstr>
      <vt:lpstr>Part 1. Convert Threshold to “2D picture”</vt:lpstr>
      <vt:lpstr>Part 1. Convert Threshold to “2D picture”</vt:lpstr>
      <vt:lpstr>PowerPoint Presentation</vt:lpstr>
      <vt:lpstr>Part 2. Shallow Neural Network (SNN) Classification on normal vs. abnormal</vt:lpstr>
      <vt:lpstr>Part 2. Shallow Neural Network (SNN) Classification on normal vs. abnormal</vt:lpstr>
      <vt:lpstr>Part 2. Shallow Neural Network (SNN) Classification on normal vs. abnormal</vt:lpstr>
      <vt:lpstr>Part 3: Transfer study of VGG16</vt:lpstr>
      <vt:lpstr>Part 3: Transfer study of VGG16</vt:lpstr>
      <vt:lpstr>Dimension construction: resize to 224 X 224</vt:lpstr>
      <vt:lpstr>Result 0. Pad with NaN is not better ~</vt:lpstr>
      <vt:lpstr>Result 1. Method 1 - pad with 0</vt:lpstr>
      <vt:lpstr>Part 3: Transfer study of VGG16 – model 1</vt:lpstr>
      <vt:lpstr>Part 3: Transfer study of VGG16 – model 2</vt:lpstr>
      <vt:lpstr>Part 3: Transfer study of VGG16 – model 3</vt:lpstr>
      <vt:lpstr>Test: Method 1 - pad with 0 (on UAB)</vt:lpstr>
      <vt:lpstr>Result 2. Method 2 – Up-sample smaller img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1</vt:lpstr>
      <vt:lpstr>Test: Method 2 – Up-sample (on UAB)</vt:lpstr>
      <vt:lpstr>Result 3. Method 3 – Interpolate an image</vt:lpstr>
      <vt:lpstr>Image Processing</vt:lpstr>
      <vt:lpstr>Visualization: - Original vs. Interpolated</vt:lpstr>
      <vt:lpstr>Visualization: Interpolated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1</vt:lpstr>
      <vt:lpstr>Test: Method 3 – Interpolating (on UAB)</vt:lpstr>
      <vt:lpstr>Data backup</vt:lpstr>
      <vt:lpstr>Future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Duke Classification: with “2D-picture”</dc:title>
  <dc:creator>cao, yuhui</dc:creator>
  <cp:lastModifiedBy>cao, yuhui</cp:lastModifiedBy>
  <cp:revision>32</cp:revision>
  <dcterms:created xsi:type="dcterms:W3CDTF">2022-08-15T17:06:13Z</dcterms:created>
  <dcterms:modified xsi:type="dcterms:W3CDTF">2022-09-15T18:29:42Z</dcterms:modified>
</cp:coreProperties>
</file>